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hyperlink" Target="http://www.canku-luta.org/PineRidge/laramie_treaty.html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oster Teach 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649" y="160783"/>
            <a:ext cx="12325502" cy="9244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247" y="1538535"/>
            <a:ext cx="12472193" cy="42422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788" y="1036389"/>
            <a:ext cx="8056032" cy="6769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17453" y="1745696"/>
            <a:ext cx="2998232" cy="535069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396323" y="8420099"/>
            <a:ext cx="58057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http://www.canku-luta.org/PineRidge/laramie_treaty.html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096" y="62656"/>
            <a:ext cx="11430001" cy="933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"/>
          </p:nvPr>
        </p:nvSpPr>
        <p:spPr>
          <a:xfrm>
            <a:off x="374997" y="520700"/>
            <a:ext cx="11874253" cy="8891290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1851- Fort Laramie Treaty…. largest in history with Arapaho,  Arikara,  Assiniboine, Cheyenee, Crow, Hidatsa, Madan, and Sioux nations - “Great Sioux Reservation”</a:t>
            </a:r>
          </a:p>
          <a:p>
            <a:pPr>
              <a:defRPr sz="36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Dakota uprising 1862… in response to treaty violations, annuities not paid (during civil war) or stolen by traders (store debts), etc.</a:t>
            </a:r>
          </a:p>
          <a:p>
            <a:pPr marL="857250" indent="-539750">
              <a:defRPr sz="3600"/>
            </a:pPr>
            <a:r>
              <a:rPr i="1" sz="3400"/>
              <a:t>US Army took more than a thousand Dakota captive.  </a:t>
            </a:r>
            <a:r>
              <a:rPr sz="3500"/>
              <a:t>With Lincoln’s approval, they hung </a:t>
            </a:r>
            <a:r>
              <a:rPr sz="3500">
                <a:latin typeface="Gill Sans SemiBold"/>
                <a:ea typeface="Gill Sans SemiBold"/>
                <a:cs typeface="Gill Sans SemiBold"/>
                <a:sym typeface="Gill Sans SemiBold"/>
              </a:rPr>
              <a:t>38 Dakota men in 1862</a:t>
            </a:r>
            <a:r>
              <a:rPr sz="3500"/>
              <a:t>, the largest mass execution in US history</a:t>
            </a:r>
          </a:p>
          <a:p>
            <a:pPr>
              <a:defRPr sz="36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September 3, 1863- General Sully attacked a village, killing 300 or more…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Whitestone Massacre</a:t>
            </a:r>
          </a:p>
          <a:p>
            <a:pPr marL="888999" indent="-571499">
              <a:defRPr sz="3400"/>
            </a:pPr>
            <a:r>
              <a:t>Second Fort Laramie Treaty 1868,  Article 2 gives Standing Rock Sioux “undisturbed use and occupation” of a permanent homeland, the Standing Rock Reservation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"/>
          </p:nvPr>
        </p:nvSpPr>
        <p:spPr>
          <a:xfrm>
            <a:off x="730597" y="571500"/>
            <a:ext cx="11874253" cy="8891290"/>
          </a:xfrm>
          <a:prstGeom prst="rect">
            <a:avLst/>
          </a:prstGeom>
        </p:spPr>
        <p:txBody>
          <a:bodyPr/>
          <a:lstStyle/>
          <a:p>
            <a:pPr/>
            <a:r>
              <a:t>1874 - Custer violated treaty to discover gold in the Black Hills</a:t>
            </a:r>
          </a:p>
          <a:p>
            <a:pPr>
              <a:def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By 1890, over half the original “Great Sioux Reservation” lost to allotment and white settlers</a:t>
            </a:r>
          </a:p>
          <a:p>
            <a:pPr/>
            <a:r>
              <a:t>In 1889, divided into four reservations:            </a:t>
            </a:r>
            <a:r>
              <a:rPr sz="3800"/>
              <a:t>Rosebud, Pineridge, Cheyenne River,  Standing Rock</a:t>
            </a:r>
          </a:p>
          <a:p>
            <a:pPr>
              <a:def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1948- Pick-Sloan dam planning — </a:t>
            </a:r>
          </a:p>
          <a:p>
            <a:pPr/>
            <a:r>
              <a:t>1958 - Lands flooded by the Army Corps of Engineers….90% of timber, best range and irrigation lands, etc…. </a:t>
            </a:r>
            <a:r>
              <a:rPr i="1" sz="3700"/>
              <a:t>relocated in the middle of winter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843" y="211980"/>
            <a:ext cx="9141570" cy="9141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2972987" y="673744"/>
            <a:ext cx="64158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StandingRockMap_V1_110816</a:t>
            </a:r>
          </a:p>
        </p:txBody>
      </p:sp>
      <p:pic>
        <p:nvPicPr>
          <p:cNvPr id="174" name="StandingRockMap_V1_1108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117" y="372838"/>
            <a:ext cx="12010566" cy="900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tandingRockMap_V1_11141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167" y="566361"/>
            <a:ext cx="11890466" cy="891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952500" y="-157736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Chronology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xfrm>
            <a:off x="716842" y="1733550"/>
            <a:ext cx="11099801" cy="6286500"/>
          </a:xfrm>
          <a:prstGeom prst="rect">
            <a:avLst/>
          </a:prstGeom>
        </p:spPr>
        <p:txBody>
          <a:bodyPr/>
          <a:lstStyle/>
          <a:p>
            <a:pPr marL="200025" indent="-200025" defTabSz="262889">
              <a:spcBef>
                <a:spcPts val="1800"/>
              </a:spcBef>
              <a:defRPr sz="2250"/>
            </a:pPr>
            <a:r>
              <a:t>April 1, 2016 - Sacred Stone Camp established on Ladonna Brave Bull Allard’s land </a:t>
            </a:r>
          </a:p>
          <a:p>
            <a:pPr marL="200025" indent="-200025" defTabSz="262889">
              <a:spcBef>
                <a:spcPts val="1800"/>
              </a:spcBef>
              <a:defRPr sz="225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July 25, 2016 - after an EIA, Army Corps approves fast-track permit across 200 sites to finish the pipeline</a:t>
            </a:r>
          </a:p>
          <a:p>
            <a:pPr marL="200025" indent="-200025" defTabSz="262889">
              <a:spcBef>
                <a:spcPts val="1800"/>
              </a:spcBef>
              <a:defRPr sz="2250"/>
            </a:pPr>
            <a:r>
              <a:t>August 4, 2016 - Standing Rock Sioux, with Earthjustice, filed an injunction against the Army Corps of Engineers</a:t>
            </a:r>
          </a:p>
          <a:p>
            <a:pPr marL="200025" indent="-200025" defTabSz="262889">
              <a:spcBef>
                <a:spcPts val="1800"/>
              </a:spcBef>
              <a:defRPr sz="225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August 22, 2016 - protests to block construction sites at Cannon Ball, North Dakota</a:t>
            </a:r>
          </a:p>
          <a:p>
            <a:pPr marL="200025" indent="-200025" defTabSz="262889">
              <a:spcBef>
                <a:spcPts val="1800"/>
              </a:spcBef>
              <a:defRPr sz="2250"/>
            </a:pPr>
            <a:r>
              <a:t>September 3, 2016 - DAPL deliberately plowed a 2-mile path through sacred burial grounds… just days before an anticipated court ruling</a:t>
            </a:r>
          </a:p>
          <a:p>
            <a:pPr marL="200025" indent="-200025" defTabSz="262889">
              <a:spcBef>
                <a:spcPts val="1800"/>
              </a:spcBef>
              <a:defRPr b="1" sz="225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September 3, 2016 - a private security firm attached protectors with dogs and mace…captured by Democracy Now’s Amy Goodman. </a:t>
            </a:r>
            <a:r>
              <a:rPr i="1"/>
              <a:t>This is the anniversary of the 1863 “Whitestone Massacre” when the US Army killed &gt;300 Standing Rock Sioux.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952500" y="3048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Chronology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787400" y="2101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52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September 8, 2016 - Gov. Jack Dalrymple called out the ND National Guard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September 9, 2016 - Standing Rock injection denied</a:t>
            </a:r>
          </a:p>
          <a:p>
            <a:pPr marL="311150" indent="-311150" defTabSz="408940">
              <a:spcBef>
                <a:spcPts val="2900"/>
              </a:spcBef>
              <a:defRPr sz="252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September 23, 2016 - Standing Rock Chairman Davis Archambault II addressed the United Nations</a:t>
            </a:r>
          </a:p>
          <a:p>
            <a:pPr lvl="1" marL="622300" indent="-311150" defTabSz="408940">
              <a:spcBef>
                <a:spcPts val="2900"/>
              </a:spcBef>
              <a:defRPr i="1" sz="2520"/>
            </a:pPr>
            <a:r>
              <a:t>Obama administration asked Energy Transfer Partners to halt construction until further assessment</a:t>
            </a:r>
          </a:p>
          <a:p>
            <a:pPr marL="311150" indent="-311150" defTabSz="408940">
              <a:spcBef>
                <a:spcPts val="2900"/>
              </a:spcBef>
              <a:defRPr sz="252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October 9, 2016 - a district appeals court turned down the injunction…</a:t>
            </a:r>
            <a:r>
              <a:rPr i="1"/>
              <a:t>and again the Obama administration asked Energy Transfer Partners to pause.</a:t>
            </a:r>
          </a:p>
          <a:p>
            <a:pPr marL="311150" indent="-311150" defTabSz="408940">
              <a:spcBef>
                <a:spcPts val="2900"/>
              </a:spcBef>
              <a:defRPr sz="2520"/>
            </a:pPr>
            <a:r>
              <a:t>October 11, 2016 - Actress Shailene Woodley streamed her arrest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Chronology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952500" y="2444357"/>
            <a:ext cx="11099800" cy="6286501"/>
          </a:xfrm>
          <a:prstGeom prst="rect">
            <a:avLst/>
          </a:prstGeom>
        </p:spPr>
        <p:txBody>
          <a:bodyPr/>
          <a:lstStyle/>
          <a:p>
            <a:pPr marL="328929" indent="-328929" defTabSz="432308">
              <a:spcBef>
                <a:spcPts val="3100"/>
              </a:spcBef>
              <a:defRPr sz="2664"/>
            </a:pPr>
            <a:r>
              <a:t>October 13, 2016 - Bernie Sanders + 4 other senators write President Obama.  Amy Goodman says she would turn herself into authorities. [A judge eventually dropped the charges on 10/17/16.] </a:t>
            </a:r>
          </a:p>
          <a:p>
            <a:pPr marL="328929" indent="-328929" defTabSz="432308">
              <a:spcBef>
                <a:spcPts val="3100"/>
              </a:spcBef>
              <a:defRPr sz="2664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October 15, 2016 - more arrests</a:t>
            </a:r>
          </a:p>
          <a:p>
            <a:pPr marL="328929" indent="-328929" defTabSz="432308">
              <a:spcBef>
                <a:spcPts val="3100"/>
              </a:spcBef>
              <a:defRPr i="1" sz="2664"/>
            </a:pPr>
            <a:r>
              <a:t>Obama administration asked Energy Transfer Partners to halt construction until further assessment</a:t>
            </a:r>
          </a:p>
          <a:p>
            <a:pPr marL="328929" indent="-328929" defTabSz="432308">
              <a:spcBef>
                <a:spcPts val="3100"/>
              </a:spcBef>
              <a:defRPr sz="2664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October 22, 2016 - 200-300 protectors pepper sprayed and attacked</a:t>
            </a:r>
            <a:r>
              <a:rPr i="1"/>
              <a:t>.</a:t>
            </a:r>
          </a:p>
          <a:p>
            <a:pPr marL="328929" indent="-328929" defTabSz="432308">
              <a:spcBef>
                <a:spcPts val="3100"/>
              </a:spcBef>
              <a:defRPr sz="2664"/>
            </a:pPr>
            <a:r>
              <a:t>October 23, 2016 - some protectors move to Cannonball Ranch</a:t>
            </a:r>
          </a:p>
          <a:p>
            <a:pPr marL="328929" indent="-328929" defTabSz="432308">
              <a:spcBef>
                <a:spcPts val="3100"/>
              </a:spcBef>
              <a:defRPr sz="2664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Celebrities visit:  Jesse Jackson, Mark Ruffalo, etc. When they leave, October 27, 2016, officers in full riot gear and tanks arrest 140+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ctrTitle"/>
          </p:nvPr>
        </p:nvSpPr>
        <p:spPr>
          <a:xfrm>
            <a:off x="3860800" y="952500"/>
            <a:ext cx="8220671" cy="3302000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IRCA, Indigenous Research Center of the Americas</a:t>
            </a:r>
          </a:p>
        </p:txBody>
      </p:sp>
      <p:sp>
        <p:nvSpPr>
          <p:cNvPr id="131" name="Shape 131"/>
          <p:cNvSpPr/>
          <p:nvPr>
            <p:ph type="subTitle" idx="1"/>
          </p:nvPr>
        </p:nvSpPr>
        <p:spPr>
          <a:xfrm>
            <a:off x="1161727" y="4394200"/>
            <a:ext cx="10681346" cy="4780558"/>
          </a:xfrm>
          <a:prstGeom prst="rect">
            <a:avLst/>
          </a:prstGeom>
        </p:spPr>
        <p:txBody>
          <a:bodyPr/>
          <a:lstStyle/>
          <a:p>
            <a:pPr algn="l" defTabSz="278892">
              <a:spcBef>
                <a:spcPts val="700"/>
              </a:spcBef>
              <a:defRPr sz="2196">
                <a:latin typeface="Garamond"/>
                <a:ea typeface="Garamond"/>
                <a:cs typeface="Garamond"/>
                <a:sym typeface="Garamond"/>
              </a:defRPr>
            </a:pPr>
            <a:r>
              <a:t>IRCA is a department-affiliated institute to promote scholarship and engagement with indigenous struggles for sovereignty, autonomy, and self-determination across the hemisphere.  Since its founding in 1991, IRCA has served as forum for debate, opinion, information and reflection on the situation of indigenous peoples/Native Americans and their struggle for achieving higher levels of autonomy and securing a future of sovereignty and self-determination by:</a:t>
            </a:r>
          </a:p>
          <a:p>
            <a:pPr marL="278892" indent="-278892" algn="l" defTabSz="278892">
              <a:tabLst>
                <a:tab pos="76200" algn="l"/>
                <a:tab pos="266700" algn="l"/>
              </a:tabLst>
              <a:defRPr sz="2196">
                <a:latin typeface="Garamond"/>
                <a:ea typeface="Garamond"/>
                <a:cs typeface="Garamond"/>
                <a:sym typeface="Garamond"/>
              </a:defRPr>
            </a:pPr>
            <a:r>
              <a:t>	•	Serving as a nexus (whether virtual or physical) where communities, NGOs, social movements, tribal governments can connect with scholars and find support for movements for social transformation;</a:t>
            </a:r>
          </a:p>
          <a:p>
            <a:pPr marL="278892" indent="-278892" algn="l" defTabSz="278892">
              <a:tabLst>
                <a:tab pos="76200" algn="l"/>
                <a:tab pos="266700" algn="l"/>
              </a:tabLst>
              <a:defRPr sz="2196">
                <a:latin typeface="Garamond"/>
                <a:ea typeface="Garamond"/>
                <a:cs typeface="Garamond"/>
                <a:sym typeface="Garamond"/>
              </a:defRPr>
            </a:pPr>
            <a:r>
              <a:t>	•	Harnessing technology and new social media to foster community-driven research and reciprocal processes of experiential learning and engaged pedagogy;</a:t>
            </a:r>
          </a:p>
          <a:p>
            <a:pPr marL="278892" indent="-278892" algn="l" defTabSz="278892">
              <a:tabLst>
                <a:tab pos="76200" algn="l"/>
                <a:tab pos="266700" algn="l"/>
              </a:tabLst>
              <a:defRPr sz="2196">
                <a:latin typeface="Garamond"/>
                <a:ea typeface="Garamond"/>
                <a:cs typeface="Garamond"/>
                <a:sym typeface="Garamond"/>
              </a:defRPr>
            </a:pPr>
            <a:r>
              <a:t>	•	Repatriating and disseminating research to indigenous communities, scholars, and leaders; and</a:t>
            </a:r>
          </a:p>
          <a:p>
            <a:pPr marL="278892" indent="-278892" algn="l" defTabSz="278892">
              <a:tabLst>
                <a:tab pos="76200" algn="l"/>
                <a:tab pos="266700" algn="l"/>
              </a:tabLst>
              <a:defRPr sz="2196">
                <a:latin typeface="Garamond"/>
                <a:ea typeface="Garamond"/>
                <a:cs typeface="Garamond"/>
                <a:sym typeface="Garamond"/>
              </a:defRPr>
            </a:pPr>
            <a:r>
              <a:t>	•	Enriching the hemispheric focus of the department (via visiting scholars, student scholarships, field schools, colloquia, etc.).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1016000"/>
            <a:ext cx="2996853" cy="2996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8509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Chronology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736"/>
            </a:pPr>
            <a:r>
              <a:t>Two police departments refuse to re-deploy.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Trump elected</a:t>
            </a:r>
          </a:p>
          <a:p>
            <a:pPr marL="337820" indent="-337820" defTabSz="443991">
              <a:spcBef>
                <a:spcPts val="3100"/>
              </a:spcBef>
              <a:defRPr i="1" sz="2736"/>
            </a:pPr>
            <a:r>
              <a:t>Construction continues unabated….2 weeks left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Protectors strip searched, held in dog kernels, shot with rubber bullets, maced while praying, etc.  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October 23, 2016 - some protectors move to Cannonball Ranch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Celebrities visit:  Jesse Jackson, Mark Ruffalo, etc. When they leave, October 27, 2016, officers in full riot gear and tanks arrest 140+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8509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Chronology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xfrm>
            <a:off x="8509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October 28, 2016 - a herd of bison appear to protect the protectors from attack</a:t>
            </a:r>
          </a:p>
          <a:p>
            <a:pPr/>
            <a:r>
              <a:t>October 28, 2016 - United Nations Permanent Forum on Indigenous Issues condemns the situation based on an appeal from tribal Chairman David Archambault</a:t>
            </a:r>
          </a:p>
          <a:p>
            <a:pPr/>
            <a:r>
              <a:t>November 3, 2016 - 500 interdenominational clergy denounce the pipeline; 14 arrested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564" y="117971"/>
            <a:ext cx="8763001" cy="492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439" y="5041453"/>
            <a:ext cx="5804922" cy="3848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9621" y="5958465"/>
            <a:ext cx="5022173" cy="262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700" y="1290091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5830" y="-11319"/>
            <a:ext cx="7262715" cy="3968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8651" y="3812426"/>
            <a:ext cx="10127537" cy="6751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623292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7755" y="211236"/>
            <a:ext cx="6604001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1756" y="4501376"/>
            <a:ext cx="8894845" cy="5336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66" y="905123"/>
            <a:ext cx="34925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7332" y="5957788"/>
            <a:ext cx="35052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1146" y="1445517"/>
            <a:ext cx="5558960" cy="3652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612" y="3513038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5542762" y="488950"/>
            <a:ext cx="402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September 3, 2016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935" y="212774"/>
            <a:ext cx="13004801" cy="8667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563760"/>
            <a:ext cx="6096000" cy="40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7338" y="4903985"/>
            <a:ext cx="7620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pline rout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39" y="1237158"/>
            <a:ext cx="9002708" cy="7820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57d339f514185.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2284" y="746422"/>
            <a:ext cx="3810001" cy="276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9255505" y="3949700"/>
            <a:ext cx="339133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Energy Transfer Partners</a:t>
            </a:r>
          </a:p>
        </p:txBody>
      </p:sp>
      <p:sp>
        <p:nvSpPr>
          <p:cNvPr id="137" name="Shape 137"/>
          <p:cNvSpPr/>
          <p:nvPr/>
        </p:nvSpPr>
        <p:spPr>
          <a:xfrm>
            <a:off x="2195648" y="685800"/>
            <a:ext cx="148045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500">
                <a:solidFill>
                  <a:srgbClr val="32333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Bakken Pipeline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4109809_1472503856.85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959" y="729704"/>
            <a:ext cx="11785208" cy="7856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736403" y="4226371"/>
            <a:ext cx="1225113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https://www.facebook.com/events/1179643538748174/?acontext=%7B%22ref%22%3A%223%22%2C%22ref_newsfeed_story_type%22%3A%22regular%22%2C%22action_history%22%3A%22null%22%7D</a:t>
            </a:r>
          </a:p>
        </p:txBody>
      </p:sp>
      <p:sp>
        <p:nvSpPr>
          <p:cNvPr id="220" name="Shape 220"/>
          <p:cNvSpPr/>
          <p:nvPr/>
        </p:nvSpPr>
        <p:spPr>
          <a:xfrm>
            <a:off x="2971931" y="2201267"/>
            <a:ext cx="1137010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https://www.facebook.com/Caliscopemusic/photos/gm.1181637681882093/189250771481105/?type=3</a:t>
            </a:r>
          </a:p>
        </p:txBody>
      </p:sp>
      <p:pic>
        <p:nvPicPr>
          <p:cNvPr id="2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2475" y="669925"/>
            <a:ext cx="13004801" cy="841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Risling Room 3201 Hart Hall</a:t>
            </a:r>
          </a:p>
        </p:txBody>
      </p:sp>
      <p:sp>
        <p:nvSpPr>
          <p:cNvPr id="224" name="Shape 224"/>
          <p:cNvSpPr/>
          <p:nvPr>
            <p:ph type="subTitle" sz="half" idx="1"/>
          </p:nvPr>
        </p:nvSpPr>
        <p:spPr>
          <a:xfrm>
            <a:off x="1270000" y="5029200"/>
            <a:ext cx="10719049" cy="3999062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Tuesdays - November 22, 4-6 pm</a:t>
            </a:r>
          </a:p>
          <a:p>
            <a:pPr>
              <a:defRPr sz="3400"/>
            </a:pPr>
            <a:r>
              <a:t>November 29, 4-6 pm</a:t>
            </a:r>
          </a:p>
          <a:p>
            <a:pPr>
              <a:defRPr sz="3400"/>
            </a:pPr>
            <a:r>
              <a:t>December 6, 4-6 pm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908922" y="558800"/>
            <a:ext cx="12854811" cy="904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 A.  Fundraising / supplies / logistics / caravans / etc. (</a:t>
            </a:r>
            <a:r>
              <a:rPr i="1"/>
              <a:t>Growing Thunder</a:t>
            </a:r>
            <a:r>
              <a:t>)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B.  Maps and websites (</a:t>
            </a:r>
            <a:r>
              <a:rPr i="1"/>
              <a:t>Ammerman</a:t>
            </a:r>
            <a:r>
              <a:t>)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	- pins for event and solidarity actions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	- teaching/journalist map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	- petition clicker website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C. Translation corps - hemispheric connections (</a:t>
            </a:r>
            <a:r>
              <a:rPr i="1"/>
              <a:t>Grandia</a:t>
            </a:r>
            <a:r>
              <a:t>)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D.  Letter writing - (</a:t>
            </a:r>
            <a:r>
              <a:rPr i="1"/>
              <a:t>Kelly</a:t>
            </a:r>
            <a:r>
              <a:t>)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E.  Community organizing &amp; direct action (</a:t>
            </a:r>
            <a:r>
              <a:rPr i="1"/>
              <a:t>Ferraya/Buxton</a:t>
            </a:r>
            <a:r>
              <a:t>)</a:t>
            </a: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</a:p>
          <a:p>
            <a:pPr lvl="1" indent="0" algn="l" defTabSz="457200">
              <a:defRPr sz="3900">
                <a:latin typeface="Garamond"/>
                <a:ea typeface="Garamond"/>
                <a:cs typeface="Garamond"/>
                <a:sym typeface="Garamond"/>
              </a:defRPr>
            </a:pPr>
            <a:r>
              <a:t>F.  Prayer, art, creative, social media, other </a:t>
            </a:r>
            <a:r>
              <a:rPr i="1"/>
              <a:t>(Sierra)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Center for Biological Diversity</a:t>
            </a:r>
          </a:p>
        </p:txBody>
      </p:sp>
      <p:pic>
        <p:nvPicPr>
          <p:cNvPr id="140" name="America's Dangerous Pipelin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9211" y="632569"/>
            <a:ext cx="13004801" cy="731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1614042" y="7861300"/>
            <a:ext cx="937031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http://www.biologicaldiversity.org/campaigns/americas_dangerous_pipelines/index.html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19999" fill="hold"/>
                                        <p:tgtEl>
                                          <p:spTgt spid="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478" y="2305050"/>
            <a:ext cx="10801844" cy="606749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099097" y="1619249"/>
            <a:ext cx="481469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600">
                <a:solidFill>
                  <a:srgbClr val="32333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Crude Oil Pipeline Incidents, 2010 to Present</a:t>
            </a:r>
          </a:p>
        </p:txBody>
      </p:sp>
      <p:sp>
        <p:nvSpPr>
          <p:cNvPr id="145" name="Shape 145"/>
          <p:cNvSpPr/>
          <p:nvPr/>
        </p:nvSpPr>
        <p:spPr>
          <a:xfrm>
            <a:off x="182854" y="8597900"/>
            <a:ext cx="1238509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http://www.foreffectivegov.org/blog/map-displays-five-years-oil-pipeline-spills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188" y="0"/>
            <a:ext cx="1160759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9580" y="1485900"/>
            <a:ext cx="8890001" cy="810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308284" y="654049"/>
            <a:ext cx="1238823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100">
                <a:solidFill>
                  <a:srgbClr val="5E585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move crude oil from the Bakken Oil Fields in North Dakota to connect with existing pipelines in Illinois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Lakota prophecy black snake</a:t>
            </a:r>
          </a:p>
        </p:txBody>
      </p:sp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874" y="3095736"/>
            <a:ext cx="5862639" cy="586263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7908773" y="4006849"/>
            <a:ext cx="343883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Clear violation of treaty land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972987" y="673744"/>
            <a:ext cx="64158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StandingRockMap_V1_110816</a:t>
            </a:r>
          </a:p>
        </p:txBody>
      </p:sp>
      <p:pic>
        <p:nvPicPr>
          <p:cNvPr id="157" name="StandingRockMap_V1_1114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167" y="566361"/>
            <a:ext cx="11890466" cy="891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